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06" r:id="rId3"/>
    <p:sldId id="362" r:id="rId4"/>
    <p:sldId id="361" r:id="rId5"/>
    <p:sldId id="364" r:id="rId6"/>
    <p:sldId id="363" r:id="rId7"/>
    <p:sldId id="307" r:id="rId8"/>
    <p:sldId id="308" r:id="rId9"/>
    <p:sldId id="309" r:id="rId10"/>
    <p:sldId id="365" r:id="rId11"/>
    <p:sldId id="311" r:id="rId12"/>
    <p:sldId id="312" r:id="rId13"/>
    <p:sldId id="366" r:id="rId14"/>
    <p:sldId id="367" r:id="rId15"/>
    <p:sldId id="313" r:id="rId16"/>
    <p:sldId id="314" r:id="rId17"/>
    <p:sldId id="370" r:id="rId18"/>
    <p:sldId id="368" r:id="rId19"/>
    <p:sldId id="316" r:id="rId20"/>
    <p:sldId id="317" r:id="rId21"/>
    <p:sldId id="318" r:id="rId22"/>
    <p:sldId id="319" r:id="rId23"/>
    <p:sldId id="320" r:id="rId24"/>
    <p:sldId id="371" r:id="rId25"/>
    <p:sldId id="321" r:id="rId26"/>
    <p:sldId id="369" r:id="rId27"/>
    <p:sldId id="322" r:id="rId28"/>
    <p:sldId id="326" r:id="rId29"/>
    <p:sldId id="372" r:id="rId30"/>
    <p:sldId id="327" r:id="rId31"/>
    <p:sldId id="373" r:id="rId32"/>
    <p:sldId id="358" r:id="rId33"/>
    <p:sldId id="329" r:id="rId34"/>
    <p:sldId id="380" r:id="rId35"/>
    <p:sldId id="360" r:id="rId36"/>
    <p:sldId id="359" r:id="rId37"/>
    <p:sldId id="331" r:id="rId38"/>
    <p:sldId id="374" r:id="rId39"/>
    <p:sldId id="332" r:id="rId40"/>
    <p:sldId id="375" r:id="rId41"/>
    <p:sldId id="376" r:id="rId42"/>
    <p:sldId id="377" r:id="rId43"/>
    <p:sldId id="378" r:id="rId44"/>
    <p:sldId id="379" r:id="rId45"/>
    <p:sldId id="348" r:id="rId46"/>
    <p:sldId id="349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CC99"/>
    <a:srgbClr val="FF3300"/>
    <a:srgbClr val="ABA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52277" autoAdjust="0"/>
    <p:restoredTop sz="94660"/>
  </p:normalViewPr>
  <p:slideViewPr>
    <p:cSldViewPr>
      <p:cViewPr>
        <p:scale>
          <a:sx n="60" d="100"/>
          <a:sy n="60" d="100"/>
        </p:scale>
        <p:origin x="-396" y="-2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801C6C57-DB1B-4E05-82B5-9492BC03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0966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3F2C72-8618-458A-9452-8C2E4F82C8DF}" type="slidenum">
              <a:rPr lang="en-US"/>
              <a:pPr/>
              <a:t>3</a:t>
            </a:fld>
            <a:endParaRPr lang="en-US"/>
          </a:p>
        </p:txBody>
      </p:sp>
      <p:sp>
        <p:nvSpPr>
          <p:cNvPr id="3584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05-07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Wavelength and Frequency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Notice that the wavelength is longer for low-energy light than for high-energy light.  Frequency is opposite.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Wavelength and frequency are inversely related to each other through the speed of light.  A small wavelength means that more waves (i.e., more energy) pass through a point per second.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56B8F7-073A-49D6-AC4D-464F2E6651BA}" type="slidenum">
              <a:rPr lang="en-US"/>
              <a:pPr/>
              <a:t>28</a:t>
            </a:fld>
            <a:endParaRPr lang="en-U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09-26-01un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Orbital diagram and electron configuration for a ground state lithium atom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2BBB69-2296-40F4-BCFA-46B6D758104B}" type="slidenum">
              <a:rPr lang="en-US"/>
              <a:pPr/>
              <a:t>30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09-26-02un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Orbital diagram and electron configuration for a ground state carbon atom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B2E9B-2AB0-429A-8D72-8EC81C7908E1}" type="slidenum">
              <a:rPr lang="en-US"/>
              <a:pPr/>
              <a:t>37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09-31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The periodic table gives the electron configuration for A</a:t>
            </a:r>
            <a:r>
              <a:rPr lang="en-US" i="1" smtClean="0">
                <a:solidFill>
                  <a:srgbClr val="000000"/>
                </a:solidFill>
                <a:latin typeface="Geneva"/>
              </a:rPr>
              <a:t>s</a:t>
            </a:r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38B680-34BF-4894-A47C-E6D7C72FE8A5}" type="slidenum">
              <a:rPr lang="en-US"/>
              <a:pPr/>
              <a:t>39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09-29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Outer electron configuration for the elements 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BAFBB-377F-4521-9D47-87A59B32D6E5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09-27-05un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Silicon's valence electrons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14FDB-416B-4CA5-82A2-5865C10F612A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025"/>
            <a:ext cx="5029200" cy="4114488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09-27-06un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Selenium's valence electrons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D6CFB89-DF73-4F55-BEAD-45033A2B105F}" type="slidenum">
              <a:rPr lang="en-US"/>
              <a:pPr/>
              <a:t>4</a:t>
            </a:fld>
            <a:endParaRPr lang="en-US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1DC3F9-B054-4B96-82F3-103995BC1562}" type="slidenum">
              <a:rPr lang="en-US"/>
              <a:pPr/>
              <a:t>11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09-09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The Bohr model of the atom, showing electron orbits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BA11E-BFC1-449B-862B-2A4E9A517EA6}" type="slidenum">
              <a:rPr lang="en-US"/>
              <a:pPr/>
              <a:t>12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09-11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Energy absorption and light emission in a Bohr hydrogen atom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71EB59-FC97-4A71-A539-39F515A41E76}" type="slidenum">
              <a:rPr lang="en-US"/>
              <a:pPr/>
              <a:t>15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09-12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Visible lines in emission spectrum of a Bohr hydrogen atom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6971F5-FF08-4C35-AA1B-190B9CC797B5}" type="slidenum">
              <a:rPr lang="en-US"/>
              <a:pPr/>
              <a:t>17</a:t>
            </a:fld>
            <a:endParaRPr 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</p:spPr>
        <p:txBody>
          <a:bodyPr lIns="91426" tIns="45714" rIns="91426" bIns="45714"/>
          <a:lstStyle/>
          <a:p>
            <a:endParaRPr lang="el-GR">
              <a:solidFill>
                <a:srgbClr val="000000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33B338-60C5-4636-86DD-FF59BAD2FC3F}" type="slidenum">
              <a:rPr lang="en-US"/>
              <a:pPr/>
              <a:t>20</a:t>
            </a:fld>
            <a:endParaRPr 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09-20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Comparison of 1</a:t>
            </a:r>
            <a:r>
              <a:rPr lang="en-US" i="1" smtClean="0">
                <a:solidFill>
                  <a:srgbClr val="000000"/>
                </a:solidFill>
                <a:latin typeface="Geneva"/>
              </a:rPr>
              <a:t>s</a:t>
            </a:r>
            <a:r>
              <a:rPr lang="en-US" smtClean="0">
                <a:solidFill>
                  <a:srgbClr val="000000"/>
                </a:solidFill>
                <a:latin typeface="Geneva"/>
              </a:rPr>
              <a:t> and 2</a:t>
            </a:r>
            <a:r>
              <a:rPr lang="en-US" i="1" smtClean="0">
                <a:solidFill>
                  <a:srgbClr val="000000"/>
                </a:solidFill>
                <a:latin typeface="Geneva"/>
              </a:rPr>
              <a:t>s</a:t>
            </a:r>
            <a:r>
              <a:rPr lang="en-US" smtClean="0">
                <a:solidFill>
                  <a:srgbClr val="000000"/>
                </a:solidFill>
                <a:latin typeface="Geneva"/>
              </a:rPr>
              <a:t> orbitals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7A36B2A-09D3-4633-8C1F-71216A6DEA59}" type="slidenum">
              <a:rPr lang="en-US"/>
              <a:pPr/>
              <a:t>24</a:t>
            </a:fld>
            <a:endParaRPr lang="en-US"/>
          </a:p>
        </p:txBody>
      </p:sp>
      <p:sp>
        <p:nvSpPr>
          <p:cNvPr id="66561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Figure: 05-20-02UN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Title: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Atomic Models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Caption: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In the evolving model of the atom, what does the question mark (?) represent in the 2000 model?</a:t>
            </a:r>
          </a:p>
          <a:p>
            <a:endParaRPr lang="en-US">
              <a:solidFill>
                <a:srgbClr val="000000"/>
              </a:solidFill>
              <a:latin typeface="Geneva" pitchFamily="4" charset="0"/>
            </a:endParaRP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Notes:</a:t>
            </a:r>
          </a:p>
          <a:p>
            <a:r>
              <a:rPr lang="en-US">
                <a:solidFill>
                  <a:srgbClr val="000000"/>
                </a:solidFill>
                <a:latin typeface="Geneva" pitchFamily="4" charset="0"/>
              </a:rPr>
              <a:t>Atomic theory is one scientific theory that has been adjusted over the years as new evidence has come to light.  It is still changing today.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CDF189-2E76-46BE-9E26-3898CD902A2C}" type="slidenum">
              <a:rPr lang="en-US"/>
              <a:pPr/>
              <a:t>25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Figure: 09-19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Title:</a:t>
            </a:r>
          </a:p>
          <a:p>
            <a:pPr eaLnBrk="1" hangingPunct="1"/>
            <a:r>
              <a:rPr lang="en-US" smtClean="0">
                <a:solidFill>
                  <a:srgbClr val="000000"/>
                </a:solidFill>
                <a:latin typeface="Geneva"/>
              </a:rPr>
              <a:t>Shells are organized into subshells</a:t>
            </a:r>
          </a:p>
          <a:p>
            <a:pPr eaLnBrk="1" hangingPunct="1"/>
            <a:endParaRPr lang="en-US" smtClean="0">
              <a:solidFill>
                <a:srgbClr val="000000"/>
              </a:solidFill>
              <a:latin typeface="Geneva"/>
            </a:endParaRP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297B8-AACA-4C44-9D72-313B9FF4FE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41AB4-DF54-4962-B8EC-11E816734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1BBCA-A36D-4E5B-BEE1-2F1FBC9B75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1BB8D-7C84-4A0A-8CE0-E77E69C14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C8F1D6-48C5-4501-AEFA-B65FF42CE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071A4-EDC2-4BAC-AAD5-236DDD39E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35A50-10F3-4C32-9F26-67143EF0CB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253D5-0FAD-44A3-8EF3-1CC9BE7B9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0C12-1FAA-4371-9349-119BC1D7FE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6CD10-E540-4AFA-887A-0A70A08172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044B7F-AC7E-47A7-80E0-C5CDF76F89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A345C-BC73-4CC9-BB52-E06DFA4F4E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47188-1D73-4891-AB58-F72783DD37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971C93-F6A9-435A-969C-B733E1182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C0C6F65-1214-4387-8383-B14247C57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ersey.uoregon.edu/vlab/elements/Elements.html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6096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Modern Atomic Theory and the Periodic Table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1524000"/>
            <a:ext cx="6400800" cy="609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Chapter 10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209800"/>
            <a:ext cx="381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Outline</a:t>
            </a:r>
          </a:p>
          <a:p>
            <a:pPr marL="400050" indent="-400050">
              <a:buAutoNum type="romanUcPeriod"/>
            </a:pPr>
            <a:r>
              <a:rPr lang="en-US" dirty="0" smtClean="0"/>
              <a:t>Electromagnetic Radiation</a:t>
            </a:r>
          </a:p>
          <a:p>
            <a:pPr marL="400050" indent="-400050">
              <a:buAutoNum type="romanUcPeriod"/>
            </a:pPr>
            <a:r>
              <a:rPr lang="en-US" dirty="0" smtClean="0"/>
              <a:t>Atomic Spectra</a:t>
            </a:r>
          </a:p>
          <a:p>
            <a:pPr marL="400050" indent="-400050">
              <a:buAutoNum type="romanUcPeriod"/>
            </a:pPr>
            <a:r>
              <a:rPr lang="en-US" dirty="0" smtClean="0"/>
              <a:t>Energy Levels</a:t>
            </a:r>
          </a:p>
          <a:p>
            <a:pPr marL="400050" indent="-400050">
              <a:buAutoNum type="romanUcPeriod"/>
            </a:pPr>
            <a:r>
              <a:rPr lang="en-US" dirty="0" smtClean="0"/>
              <a:t>Sublevels and Orbitals</a:t>
            </a:r>
          </a:p>
          <a:p>
            <a:pPr marL="400050" indent="-400050">
              <a:buAutoNum type="romanUcPeriod"/>
            </a:pPr>
            <a:r>
              <a:rPr lang="en-US" dirty="0" smtClean="0"/>
              <a:t>Orbital Diagrams</a:t>
            </a:r>
          </a:p>
          <a:p>
            <a:pPr marL="400050" indent="-400050">
              <a:buAutoNum type="romanUcPeriod"/>
            </a:pPr>
            <a:r>
              <a:rPr lang="en-US" dirty="0" smtClean="0"/>
              <a:t>Electron Configurations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What is the atomic spectrum of Barium?</a:t>
            </a:r>
            <a:endParaRPr lang="en-US" sz="3400" dirty="0"/>
          </a:p>
        </p:txBody>
      </p:sp>
      <p:pic>
        <p:nvPicPr>
          <p:cNvPr id="4" name="Picture 9" descr="05_03_Figur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0362"/>
          <a:stretch>
            <a:fillRect/>
          </a:stretch>
        </p:blipFill>
        <p:spPr bwMode="auto">
          <a:xfrm>
            <a:off x="31305" y="1828800"/>
            <a:ext cx="9112695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305780"/>
            <a:ext cx="4981575" cy="5552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How are the electrons distributed in the Bohr model of the atom?</a:t>
            </a:r>
            <a:endParaRPr lang="en-US" sz="3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877485"/>
            <a:ext cx="6165850" cy="583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dirty="0" smtClean="0"/>
              <a:t>How are the spectra produced? 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05_04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885412"/>
            <a:ext cx="6600834" cy="5481638"/>
          </a:xfrm>
          <a:prstGeom prst="rect">
            <a:avLst/>
          </a:prstGeom>
          <a:noFill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sz="2800" dirty="0" smtClean="0"/>
              <a:t>Does the amount of energy absorbed matter? 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05_05_Figu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0"/>
            <a:ext cx="6273830" cy="5334000"/>
          </a:xfrm>
          <a:prstGeom prst="rect">
            <a:avLst/>
          </a:prstGeom>
          <a:noFill/>
        </p:spPr>
      </p:pic>
      <p:sp>
        <p:nvSpPr>
          <p:cNvPr id="3" name="TextBox 8"/>
          <p:cNvSpPr txBox="1">
            <a:spLocks noChangeArrowheads="1"/>
          </p:cNvSpPr>
          <p:nvPr/>
        </p:nvSpPr>
        <p:spPr bwMode="auto">
          <a:xfrm>
            <a:off x="1981200" y="5410200"/>
            <a:ext cx="5105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When electrons drop from a higher level to the first level, second level, and third level, photons of ultraviolet light, visible light, and infrared are emitted (not to scale).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800074"/>
            <a:ext cx="8305800" cy="5851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25436"/>
          </a:xfrm>
        </p:spPr>
        <p:txBody>
          <a:bodyPr/>
          <a:lstStyle/>
          <a:p>
            <a:r>
              <a:rPr lang="en-US" sz="3200" dirty="0" smtClean="0"/>
              <a:t>What happens in the hydrogen spectrum?</a:t>
            </a:r>
            <a:endParaRPr lang="en-US" sz="3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What is does it mean to be quantized</a:t>
            </a:r>
            <a:r>
              <a:rPr lang="en-US" sz="3600" dirty="0"/>
              <a:t>?</a:t>
            </a:r>
            <a:endParaRPr lang="en-US" sz="3600" dirty="0" smtClean="0"/>
          </a:p>
        </p:txBody>
      </p:sp>
      <p:pic>
        <p:nvPicPr>
          <p:cNvPr id="11268" name="Picture 5" descr="fg05_10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 b="36319"/>
          <a:stretch>
            <a:fillRect/>
          </a:stretch>
        </p:blipFill>
        <p:spPr>
          <a:xfrm>
            <a:off x="64293" y="2438400"/>
            <a:ext cx="9079707" cy="3124200"/>
          </a:xfr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4" name="Picture1" descr="11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600200"/>
            <a:ext cx="8964613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 Bohr model and the Quantum model different?</a:t>
            </a:r>
            <a:endParaRPr lang="en-US" dirty="0"/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7759700" y="6584950"/>
            <a:ext cx="1384300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11-10, p. 316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How do electrons go into orbitals?</a:t>
            </a:r>
            <a:endParaRPr lang="en-US" sz="4000" dirty="0"/>
          </a:p>
        </p:txBody>
      </p:sp>
      <p:pic>
        <p:nvPicPr>
          <p:cNvPr id="3" name="Picture 12" descr="05_Pg132_UnFigure_1"/>
          <p:cNvPicPr>
            <a:picLocks noChangeAspect="1" noChangeArrowheads="1"/>
          </p:cNvPicPr>
          <p:nvPr/>
        </p:nvPicPr>
        <p:blipFill>
          <a:blip r:embed="rId2" cstate="print"/>
          <a:srcRect t="60265" r="22728"/>
          <a:stretch>
            <a:fillRect/>
          </a:stretch>
        </p:blipFill>
        <p:spPr bwMode="auto">
          <a:xfrm>
            <a:off x="185448" y="1676400"/>
            <a:ext cx="4005552" cy="3276600"/>
          </a:xfrm>
          <a:prstGeom prst="rect">
            <a:avLst/>
          </a:prstGeom>
          <a:noFill/>
        </p:spPr>
      </p:pic>
      <p:pic>
        <p:nvPicPr>
          <p:cNvPr id="4" name="Picture 13" descr="05_Pg132_UnFigur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514600"/>
            <a:ext cx="1928813" cy="1965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What is an s orbitals?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685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360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600" smtClean="0">
                <a:cs typeface="Times New Roman" pitchFamily="18" charset="0"/>
              </a:rPr>
              <a:t>spherical in shape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6004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286000"/>
            <a:ext cx="3500438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1371600" y="6324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Electron density map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800600" y="63246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Representation of volume of orbital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G09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74463"/>
            <a:ext cx="7848600" cy="623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843"/>
            <a:ext cx="8229600" cy="413620"/>
          </a:xfrm>
        </p:spPr>
        <p:txBody>
          <a:bodyPr/>
          <a:lstStyle/>
          <a:p>
            <a:r>
              <a:rPr lang="en-US" sz="3200" dirty="0" smtClean="0"/>
              <a:t>What is the electromagnetic spectrum? </a:t>
            </a:r>
            <a:endParaRPr lang="en-US" sz="3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0"/>
            <a:ext cx="3059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4953000" cy="2362200"/>
          </a:xfrm>
        </p:spPr>
        <p:txBody>
          <a:bodyPr/>
          <a:lstStyle/>
          <a:p>
            <a:r>
              <a:rPr lang="en-US" sz="3600" dirty="0" smtClean="0"/>
              <a:t>How does the size of an s orbital change as the energy level increases?</a:t>
            </a: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What is a p orbital?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800" dirty="0" smtClean="0">
                <a:cs typeface="Times New Roman" pitchFamily="18" charset="0"/>
              </a:rPr>
              <a:t>dumbbell shaped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en-US" sz="2800" dirty="0" smtClean="0">
                <a:cs typeface="Times New Roman" pitchFamily="18" charset="0"/>
              </a:rPr>
              <a:t>three different spatial orientations</a:t>
            </a:r>
            <a:endParaRPr lang="en-US" sz="2800" dirty="0" smtClean="0"/>
          </a:p>
        </p:txBody>
      </p:sp>
      <p:pic>
        <p:nvPicPr>
          <p:cNvPr id="15364" name="Picture 9" descr="fg05_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32155"/>
          <a:stretch>
            <a:fillRect/>
          </a:stretch>
        </p:blipFill>
        <p:spPr>
          <a:xfrm>
            <a:off x="762000" y="2995613"/>
            <a:ext cx="7848600" cy="313055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What is a d orbital?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447094"/>
            <a:ext cx="5105400" cy="5182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3810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4 leaf clover shape and a dumbbell with a doughnut </a:t>
            </a:r>
            <a:endParaRPr lang="en-US" sz="2400" dirty="0"/>
          </a:p>
          <a:p>
            <a:pPr>
              <a:spcBef>
                <a:spcPct val="50000"/>
              </a:spcBef>
            </a:pPr>
            <a:r>
              <a:rPr lang="en-US" sz="2400" dirty="0"/>
              <a:t>5</a:t>
            </a:r>
            <a:r>
              <a:rPr lang="en-US" sz="2400" dirty="0" smtClean="0"/>
              <a:t> </a:t>
            </a:r>
            <a:r>
              <a:rPr lang="en-US" sz="2400" dirty="0"/>
              <a:t>different orientations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What is an f orbital?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04800" y="914400"/>
            <a:ext cx="40386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Complex shapes</a:t>
            </a:r>
          </a:p>
          <a:p>
            <a:pPr>
              <a:spcBef>
                <a:spcPct val="50000"/>
              </a:spcBef>
            </a:pPr>
            <a:r>
              <a:rPr lang="en-US" sz="2400" dirty="0"/>
              <a:t>7 different orientations</a:t>
            </a:r>
          </a:p>
        </p:txBody>
      </p:sp>
      <p:pic>
        <p:nvPicPr>
          <p:cNvPr id="5" name="Picture 2" descr="07_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939868"/>
            <a:ext cx="7696200" cy="4918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865908"/>
            <a:ext cx="6187440" cy="594637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1270"/>
          </a:xfrm>
        </p:spPr>
        <p:txBody>
          <a:bodyPr/>
          <a:lstStyle/>
          <a:p>
            <a:r>
              <a:rPr lang="en-US" sz="2600" dirty="0" smtClean="0"/>
              <a:t>How has the model of the atom changed over time? </a:t>
            </a:r>
            <a:endParaRPr lang="en-US" sz="2600" dirty="0"/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914400"/>
            <a:ext cx="8534400" cy="376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05_02_Tab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62000"/>
            <a:ext cx="9126904" cy="4637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5_10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74520" y="15240"/>
            <a:ext cx="5394960" cy="682752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68538"/>
            <a:ext cx="9144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Electron Configuration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electron configuration of C?</a:t>
            </a:r>
          </a:p>
          <a:p>
            <a:pPr marL="514350" indent="-514350">
              <a:buAutoNum type="alphaUcPeriod"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 1p</a:t>
            </a:r>
            <a:r>
              <a:rPr lang="en-US" baseline="30000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1s</a:t>
            </a:r>
            <a:r>
              <a:rPr lang="en-US" baseline="30000" dirty="0" smtClean="0"/>
              <a:t>6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  <p:pic>
        <p:nvPicPr>
          <p:cNvPr id="5" name="Picture 4" descr="05_10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8800" y="2362200"/>
            <a:ext cx="3239384" cy="40995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1143000"/>
            <a:ext cx="9029700" cy="576072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200" dirty="0" smtClean="0"/>
              <a:t>How do waves travel? How are energy, frequency and wavelength related? </a:t>
            </a:r>
            <a:endParaRPr lang="en-US" sz="3200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82838"/>
            <a:ext cx="9144000" cy="209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Electron Configuration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element has an electron configuration of 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6</a:t>
            </a:r>
            <a:r>
              <a:rPr lang="en-US" dirty="0" smtClean="0"/>
              <a:t> 3s</a:t>
            </a:r>
            <a:r>
              <a:rPr lang="en-US" baseline="30000" dirty="0" smtClean="0"/>
              <a:t>1</a:t>
            </a:r>
            <a:r>
              <a:rPr lang="en-US" dirty="0" smtClean="0"/>
              <a:t>?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Pg135_Un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784" y="749808"/>
            <a:ext cx="8790432" cy="535838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6627" name="Picture 3" descr="FG05_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413" y="887413"/>
            <a:ext cx="7621587" cy="508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Expanded Periodic Table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21" y="1524000"/>
            <a:ext cx="7543800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8957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_Pg136_UnFigure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209800"/>
            <a:ext cx="8790432" cy="1755648"/>
          </a:xfrm>
          <a:prstGeom prst="rect">
            <a:avLst/>
          </a:prstGeom>
        </p:spPr>
      </p:pic>
      <p:pic>
        <p:nvPicPr>
          <p:cNvPr id="3" name="Picture 2" descr="05_Pg136_UnFigure_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30641" y="4572000"/>
            <a:ext cx="4313359" cy="145862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533400"/>
            <a:ext cx="3207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Phosphorous</a:t>
            </a:r>
            <a:endParaRPr lang="en-US" sz="4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b="10000"/>
          <a:stretch>
            <a:fillRect/>
          </a:stretch>
        </p:blipFill>
        <p:spPr bwMode="auto">
          <a:xfrm>
            <a:off x="0" y="4267200"/>
            <a:ext cx="4724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05_Pg136_UnFigure_3.jpg"/>
          <p:cNvPicPr>
            <a:picLocks noGrp="1" noChangeAspect="1"/>
          </p:cNvPicPr>
          <p:nvPr>
            <p:ph/>
          </p:nvPr>
        </p:nvPicPr>
        <p:blipFill>
          <a:blip r:embed="rId2" cstate="print"/>
          <a:stretch>
            <a:fillRect/>
          </a:stretch>
        </p:blipFill>
        <p:spPr>
          <a:xfrm>
            <a:off x="457200" y="797243"/>
            <a:ext cx="8229600" cy="4806315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04788"/>
            <a:ext cx="8763000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Electron Configuration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electron configuration of vanadium, V?</a:t>
            </a:r>
          </a:p>
          <a:p>
            <a:pPr marL="514350" indent="-514350">
              <a:buAutoNum type="alphaUcPeriod"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6</a:t>
            </a:r>
            <a:r>
              <a:rPr lang="en-US" dirty="0" smtClean="0"/>
              <a:t> 3s</a:t>
            </a:r>
            <a:r>
              <a:rPr lang="en-US" baseline="30000" dirty="0" smtClean="0"/>
              <a:t>2</a:t>
            </a:r>
            <a:r>
              <a:rPr lang="en-US" dirty="0" smtClean="0"/>
              <a:t> 3p</a:t>
            </a:r>
            <a:r>
              <a:rPr lang="en-US" baseline="30000" dirty="0" smtClean="0"/>
              <a:t>6</a:t>
            </a:r>
            <a:r>
              <a:rPr lang="en-US" dirty="0" smtClean="0"/>
              <a:t> 4s</a:t>
            </a:r>
            <a:r>
              <a:rPr lang="en-US" baseline="30000" dirty="0" smtClean="0"/>
              <a:t>2</a:t>
            </a:r>
            <a:r>
              <a:rPr lang="en-US" dirty="0" smtClean="0"/>
              <a:t> 4d</a:t>
            </a:r>
            <a:r>
              <a:rPr lang="en-US" baseline="30000" dirty="0" smtClean="0"/>
              <a:t>3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6</a:t>
            </a:r>
            <a:r>
              <a:rPr lang="en-US" dirty="0" smtClean="0"/>
              <a:t> 3s2 3p</a:t>
            </a:r>
            <a:r>
              <a:rPr lang="en-US" baseline="30000" dirty="0" smtClean="0"/>
              <a:t>6</a:t>
            </a:r>
            <a:r>
              <a:rPr lang="en-US" dirty="0" smtClean="0"/>
              <a:t> 4s</a:t>
            </a:r>
            <a:r>
              <a:rPr lang="en-US" baseline="30000" dirty="0" smtClean="0"/>
              <a:t>5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6</a:t>
            </a:r>
            <a:r>
              <a:rPr lang="en-US" dirty="0" smtClean="0"/>
              <a:t> 3s</a:t>
            </a:r>
            <a:r>
              <a:rPr lang="en-US" baseline="30000" dirty="0" smtClean="0"/>
              <a:t>3</a:t>
            </a:r>
            <a:r>
              <a:rPr lang="en-US" dirty="0" smtClean="0"/>
              <a:t> 3p</a:t>
            </a:r>
            <a:r>
              <a:rPr lang="en-US" baseline="30000" dirty="0" smtClean="0"/>
              <a:t>6</a:t>
            </a:r>
            <a:r>
              <a:rPr lang="en-US" dirty="0" smtClean="0"/>
              <a:t> 4s</a:t>
            </a:r>
            <a:r>
              <a:rPr lang="en-US" baseline="30000" dirty="0" smtClean="0"/>
              <a:t>2</a:t>
            </a:r>
            <a:r>
              <a:rPr lang="en-US" dirty="0" smtClean="0"/>
              <a:t> 3d</a:t>
            </a:r>
            <a:r>
              <a:rPr lang="en-US" baseline="30000" dirty="0" smtClean="0"/>
              <a:t>2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6</a:t>
            </a:r>
            <a:r>
              <a:rPr lang="en-US" dirty="0" smtClean="0"/>
              <a:t> 3s</a:t>
            </a:r>
            <a:r>
              <a:rPr lang="en-US" baseline="30000" dirty="0" smtClean="0"/>
              <a:t>2</a:t>
            </a:r>
            <a:r>
              <a:rPr lang="en-US" dirty="0" smtClean="0"/>
              <a:t> 3p</a:t>
            </a:r>
            <a:r>
              <a:rPr lang="en-US" baseline="30000" dirty="0" smtClean="0"/>
              <a:t>6</a:t>
            </a:r>
            <a:r>
              <a:rPr lang="en-US" dirty="0" smtClean="0"/>
              <a:t> 4s</a:t>
            </a:r>
            <a:r>
              <a:rPr lang="en-US" baseline="30000" dirty="0" smtClean="0"/>
              <a:t>2</a:t>
            </a:r>
            <a:r>
              <a:rPr lang="en-US" dirty="0" smtClean="0"/>
              <a:t> 3d</a:t>
            </a:r>
            <a:r>
              <a:rPr lang="en-US" baseline="30000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 of the above</a:t>
            </a:r>
            <a:endParaRPr lang="en-US" dirty="0"/>
          </a:p>
        </p:txBody>
      </p:sp>
      <p:pic>
        <p:nvPicPr>
          <p:cNvPr id="5" name="Picture 4" descr="05_10_Figu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785" y="2438400"/>
            <a:ext cx="319121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85813"/>
            <a:ext cx="9144000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1" descr="1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899" y="1524000"/>
            <a:ext cx="8964613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What are the relative sizes of the waves in the electromagnetic spectrum? </a:t>
            </a:r>
            <a:endParaRPr lang="en-US" sz="3200" dirty="0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7843838" y="6584950"/>
            <a:ext cx="1300162" cy="26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2058" tIns="41029" rIns="82058" bIns="41029"/>
          <a:lstStyle/>
          <a:p>
            <a:pPr algn="r" defTabSz="820738" eaLnBrk="0" hangingPunct="0"/>
            <a:r>
              <a:rPr lang="en-US" sz="1200" b="1"/>
              <a:t>Fig. 11-1, p. 310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Electron Configuration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core electrons does aluminum have? </a:t>
            </a:r>
          </a:p>
          <a:p>
            <a:pPr marL="514350" indent="-514350">
              <a:buAutoNum type="alphaUcPeriod"/>
            </a:pPr>
            <a:r>
              <a:rPr lang="en-US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6</a:t>
            </a:r>
          </a:p>
          <a:p>
            <a:pPr marL="514350" indent="-514350">
              <a:buAutoNum type="alphaUcPeriod"/>
            </a:pPr>
            <a:r>
              <a:rPr lang="en-US" dirty="0" smtClean="0"/>
              <a:t>10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Electron Configuration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How many valence electrons does aluminum have? </a:t>
            </a:r>
          </a:p>
          <a:p>
            <a:pPr marL="514350" indent="-514350">
              <a:buAutoNum type="alphaUcPeriod"/>
            </a:pPr>
            <a:r>
              <a:rPr lang="en-US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3</a:t>
            </a:r>
          </a:p>
          <a:p>
            <a:pPr marL="514350" indent="-514350">
              <a:buAutoNum type="alphaUcPeriod"/>
            </a:pPr>
            <a:r>
              <a:rPr lang="en-US" dirty="0" smtClean="0"/>
              <a:t>4</a:t>
            </a:r>
          </a:p>
          <a:p>
            <a:pPr marL="514350" indent="-514350">
              <a:buAutoNum type="alphaUcPeriod"/>
            </a:pPr>
            <a:r>
              <a:rPr lang="en-US" dirty="0" smtClean="0"/>
              <a:t>6</a:t>
            </a:r>
          </a:p>
          <a:p>
            <a:pPr marL="514350" indent="-514350">
              <a:buAutoNum type="alphaUcPeriod"/>
            </a:pPr>
            <a:r>
              <a:rPr lang="en-US" dirty="0" smtClean="0"/>
              <a:t>10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Electron Configuration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the core notation for </a:t>
            </a:r>
            <a:r>
              <a:rPr lang="en-US" dirty="0" err="1" smtClean="0"/>
              <a:t>Pb</a:t>
            </a:r>
            <a:r>
              <a:rPr lang="en-US" dirty="0" smtClean="0"/>
              <a:t>. </a:t>
            </a:r>
          </a:p>
          <a:p>
            <a:pPr marL="514350" indent="-514350">
              <a:buAutoNum type="alphaUcPeriod"/>
            </a:pPr>
            <a:r>
              <a:rPr lang="en-US" dirty="0" smtClean="0"/>
              <a:t>[</a:t>
            </a:r>
            <a:r>
              <a:rPr lang="en-US" dirty="0" err="1" smtClean="0"/>
              <a:t>Xe</a:t>
            </a:r>
            <a:r>
              <a:rPr lang="en-US" dirty="0" smtClean="0"/>
              <a:t>] 6s</a:t>
            </a:r>
            <a:r>
              <a:rPr lang="en-US" baseline="30000" dirty="0" smtClean="0"/>
              <a:t>2</a:t>
            </a:r>
            <a:r>
              <a:rPr lang="en-US" dirty="0" smtClean="0"/>
              <a:t> 6p</a:t>
            </a:r>
            <a:r>
              <a:rPr lang="en-US" baseline="30000" dirty="0" smtClean="0"/>
              <a:t>2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6s</a:t>
            </a:r>
            <a:r>
              <a:rPr lang="en-US" baseline="30000" dirty="0" smtClean="0"/>
              <a:t>2</a:t>
            </a:r>
            <a:r>
              <a:rPr lang="en-US" dirty="0" smtClean="0"/>
              <a:t> 5d</a:t>
            </a:r>
            <a:r>
              <a:rPr lang="en-US" baseline="30000" dirty="0" smtClean="0"/>
              <a:t>10</a:t>
            </a:r>
            <a:r>
              <a:rPr lang="en-US" dirty="0" smtClean="0"/>
              <a:t> 4f</a:t>
            </a:r>
            <a:r>
              <a:rPr lang="en-US" baseline="30000" dirty="0" smtClean="0"/>
              <a:t>14</a:t>
            </a:r>
            <a:r>
              <a:rPr lang="en-US" dirty="0" smtClean="0"/>
              <a:t> 6p</a:t>
            </a:r>
            <a:r>
              <a:rPr lang="en-US" baseline="30000" dirty="0" smtClean="0"/>
              <a:t>2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6</a:t>
            </a:r>
            <a:r>
              <a:rPr lang="en-US" dirty="0" smtClean="0"/>
              <a:t> 3s</a:t>
            </a:r>
            <a:r>
              <a:rPr lang="en-US" baseline="30000" dirty="0" smtClean="0"/>
              <a:t>2</a:t>
            </a:r>
            <a:r>
              <a:rPr lang="en-US" dirty="0" smtClean="0"/>
              <a:t> 3p</a:t>
            </a:r>
            <a:r>
              <a:rPr lang="en-US" baseline="30000" dirty="0" smtClean="0"/>
              <a:t>6</a:t>
            </a:r>
            <a:r>
              <a:rPr lang="en-US" dirty="0" smtClean="0"/>
              <a:t> 4s</a:t>
            </a:r>
            <a:r>
              <a:rPr lang="en-US" baseline="30000" dirty="0" smtClean="0"/>
              <a:t>2</a:t>
            </a:r>
            <a:r>
              <a:rPr lang="en-US" dirty="0" smtClean="0"/>
              <a:t> 3d</a:t>
            </a:r>
            <a:r>
              <a:rPr lang="en-US" baseline="30000" dirty="0" smtClean="0"/>
              <a:t>10</a:t>
            </a:r>
            <a:r>
              <a:rPr lang="en-US" dirty="0" smtClean="0"/>
              <a:t> 4p</a:t>
            </a:r>
            <a:r>
              <a:rPr lang="en-US" baseline="30000" dirty="0" smtClean="0"/>
              <a:t>6</a:t>
            </a:r>
            <a:r>
              <a:rPr lang="en-US" dirty="0" smtClean="0"/>
              <a:t> 5s2 4d</a:t>
            </a:r>
            <a:r>
              <a:rPr lang="en-US" baseline="30000" dirty="0" smtClean="0"/>
              <a:t>10</a:t>
            </a:r>
            <a:r>
              <a:rPr lang="en-US" dirty="0" smtClean="0"/>
              <a:t> 5p</a:t>
            </a:r>
            <a:r>
              <a:rPr lang="en-US" baseline="30000" dirty="0" smtClean="0"/>
              <a:t>6</a:t>
            </a:r>
            <a:r>
              <a:rPr lang="en-US" dirty="0" smtClean="0"/>
              <a:t> 6s</a:t>
            </a:r>
            <a:r>
              <a:rPr lang="en-US" baseline="30000" dirty="0" smtClean="0"/>
              <a:t>2</a:t>
            </a:r>
            <a:r>
              <a:rPr lang="en-US" dirty="0" smtClean="0"/>
              <a:t> 5d</a:t>
            </a:r>
            <a:r>
              <a:rPr lang="en-US" baseline="30000" dirty="0" smtClean="0"/>
              <a:t>10</a:t>
            </a:r>
            <a:r>
              <a:rPr lang="en-US" dirty="0" smtClean="0"/>
              <a:t> 4f</a:t>
            </a:r>
            <a:r>
              <a:rPr lang="en-US" baseline="30000" dirty="0" smtClean="0"/>
              <a:t>14</a:t>
            </a:r>
            <a:r>
              <a:rPr lang="en-US" dirty="0" smtClean="0"/>
              <a:t> 6p</a:t>
            </a:r>
            <a:r>
              <a:rPr lang="en-US" baseline="30000" dirty="0" smtClean="0"/>
              <a:t>2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[</a:t>
            </a:r>
            <a:r>
              <a:rPr lang="en-US" dirty="0" err="1" smtClean="0"/>
              <a:t>Xe</a:t>
            </a:r>
            <a:r>
              <a:rPr lang="en-US" dirty="0" smtClean="0"/>
              <a:t>] 6s</a:t>
            </a:r>
            <a:r>
              <a:rPr lang="en-US" baseline="30000" dirty="0" smtClean="0"/>
              <a:t>2</a:t>
            </a:r>
            <a:r>
              <a:rPr lang="en-US" dirty="0" smtClean="0"/>
              <a:t> 5d</a:t>
            </a:r>
            <a:r>
              <a:rPr lang="en-US" baseline="30000" dirty="0" smtClean="0"/>
              <a:t>10</a:t>
            </a:r>
            <a:r>
              <a:rPr lang="en-US" dirty="0" smtClean="0"/>
              <a:t> 4f</a:t>
            </a:r>
            <a:r>
              <a:rPr lang="en-US" baseline="30000" dirty="0" smtClean="0"/>
              <a:t>14</a:t>
            </a:r>
            <a:r>
              <a:rPr lang="en-US" dirty="0" smtClean="0"/>
              <a:t> 6p</a:t>
            </a:r>
            <a:r>
              <a:rPr lang="en-US" baseline="30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[Hg] 6p</a:t>
            </a:r>
            <a:r>
              <a:rPr lang="en-US" baseline="30000" dirty="0" smtClean="0"/>
              <a:t>2</a:t>
            </a:r>
            <a:endParaRPr lang="en-US" dirty="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Electron Configuration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the core notation for Pb</a:t>
            </a:r>
            <a:r>
              <a:rPr lang="en-US" baseline="30000" dirty="0" smtClean="0"/>
              <a:t>2+</a:t>
            </a:r>
            <a:r>
              <a:rPr lang="en-US" dirty="0" smtClean="0"/>
              <a:t>.</a:t>
            </a:r>
            <a:endParaRPr lang="en-US" baseline="30000" dirty="0" smtClean="0"/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[</a:t>
            </a:r>
            <a:r>
              <a:rPr lang="en-US" dirty="0" err="1" smtClean="0"/>
              <a:t>Xe</a:t>
            </a:r>
            <a:r>
              <a:rPr lang="en-US" dirty="0" smtClean="0"/>
              <a:t>] 5d</a:t>
            </a:r>
            <a:r>
              <a:rPr lang="en-US" baseline="30000" dirty="0" smtClean="0"/>
              <a:t>10</a:t>
            </a:r>
            <a:r>
              <a:rPr lang="en-US" dirty="0" smtClean="0"/>
              <a:t> 4f</a:t>
            </a:r>
            <a:r>
              <a:rPr lang="en-US" baseline="30000" dirty="0" smtClean="0"/>
              <a:t>14</a:t>
            </a:r>
            <a:r>
              <a:rPr lang="en-US" dirty="0" smtClean="0"/>
              <a:t> 6p</a:t>
            </a:r>
            <a:r>
              <a:rPr lang="en-US" baseline="30000" dirty="0" smtClean="0"/>
              <a:t>2</a:t>
            </a:r>
          </a:p>
          <a:p>
            <a:pPr marL="514350" indent="-514350">
              <a:buAutoNum type="alphaUcPeriod"/>
            </a:pPr>
            <a:r>
              <a:rPr lang="en-US" dirty="0" smtClean="0"/>
              <a:t>[</a:t>
            </a:r>
            <a:r>
              <a:rPr lang="en-US" dirty="0" err="1" smtClean="0"/>
              <a:t>Xe</a:t>
            </a:r>
            <a:r>
              <a:rPr lang="en-US" dirty="0" smtClean="0"/>
              <a:t>] 6s</a:t>
            </a:r>
            <a:r>
              <a:rPr lang="en-US" baseline="30000" dirty="0" smtClean="0"/>
              <a:t>2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6s</a:t>
            </a:r>
            <a:r>
              <a:rPr lang="en-US" baseline="30000" dirty="0" smtClean="0"/>
              <a:t>2</a:t>
            </a:r>
            <a:r>
              <a:rPr lang="en-US" dirty="0" smtClean="0"/>
              <a:t> 5d</a:t>
            </a:r>
            <a:r>
              <a:rPr lang="en-US" baseline="30000" dirty="0" smtClean="0"/>
              <a:t>10</a:t>
            </a:r>
            <a:r>
              <a:rPr lang="en-US" dirty="0" smtClean="0"/>
              <a:t> 4f</a:t>
            </a:r>
            <a:r>
              <a:rPr lang="en-US" baseline="30000" dirty="0" smtClean="0"/>
              <a:t>14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6</a:t>
            </a:r>
            <a:r>
              <a:rPr lang="en-US" dirty="0" smtClean="0"/>
              <a:t> 3s</a:t>
            </a:r>
            <a:r>
              <a:rPr lang="en-US" baseline="30000" dirty="0" smtClean="0"/>
              <a:t>2</a:t>
            </a:r>
            <a:r>
              <a:rPr lang="en-US" dirty="0" smtClean="0"/>
              <a:t> 3p</a:t>
            </a:r>
            <a:r>
              <a:rPr lang="en-US" baseline="30000" dirty="0" smtClean="0"/>
              <a:t>6</a:t>
            </a:r>
            <a:r>
              <a:rPr lang="en-US" dirty="0" smtClean="0"/>
              <a:t> 4s</a:t>
            </a:r>
            <a:r>
              <a:rPr lang="en-US" baseline="30000" dirty="0" smtClean="0"/>
              <a:t>2</a:t>
            </a:r>
            <a:r>
              <a:rPr lang="en-US" dirty="0" smtClean="0"/>
              <a:t> 3d</a:t>
            </a:r>
            <a:r>
              <a:rPr lang="en-US" baseline="30000" dirty="0" smtClean="0"/>
              <a:t>10</a:t>
            </a:r>
            <a:r>
              <a:rPr lang="en-US" dirty="0" smtClean="0"/>
              <a:t> 4p</a:t>
            </a:r>
            <a:r>
              <a:rPr lang="en-US" baseline="30000" dirty="0" smtClean="0"/>
              <a:t>6</a:t>
            </a:r>
            <a:r>
              <a:rPr lang="en-US" dirty="0" smtClean="0"/>
              <a:t> 5s2 4d</a:t>
            </a:r>
            <a:r>
              <a:rPr lang="en-US" baseline="30000" dirty="0" smtClean="0"/>
              <a:t>10</a:t>
            </a:r>
            <a:r>
              <a:rPr lang="en-US" dirty="0" smtClean="0"/>
              <a:t> 5p</a:t>
            </a:r>
            <a:r>
              <a:rPr lang="en-US" baseline="30000" dirty="0" smtClean="0"/>
              <a:t>6</a:t>
            </a:r>
            <a:r>
              <a:rPr lang="en-US" dirty="0" smtClean="0"/>
              <a:t> 6s</a:t>
            </a:r>
            <a:r>
              <a:rPr lang="en-US" baseline="30000" dirty="0" smtClean="0"/>
              <a:t>2</a:t>
            </a:r>
            <a:r>
              <a:rPr lang="en-US" dirty="0" smtClean="0"/>
              <a:t> 5d</a:t>
            </a:r>
            <a:r>
              <a:rPr lang="en-US" baseline="30000" dirty="0" smtClean="0"/>
              <a:t>10</a:t>
            </a:r>
            <a:r>
              <a:rPr lang="en-US" dirty="0" smtClean="0"/>
              <a:t> 4f</a:t>
            </a:r>
            <a:r>
              <a:rPr lang="en-US" baseline="30000" dirty="0" smtClean="0"/>
              <a:t>14</a:t>
            </a:r>
            <a:r>
              <a:rPr lang="en-US" dirty="0" smtClean="0"/>
              <a:t> 6p</a:t>
            </a:r>
            <a:r>
              <a:rPr lang="en-US" baseline="30000" dirty="0" smtClean="0"/>
              <a:t>2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[</a:t>
            </a:r>
            <a:r>
              <a:rPr lang="en-US" dirty="0" err="1" smtClean="0"/>
              <a:t>Xe</a:t>
            </a:r>
            <a:r>
              <a:rPr lang="en-US" dirty="0" smtClean="0"/>
              <a:t>] 6s</a:t>
            </a:r>
            <a:r>
              <a:rPr lang="en-US" baseline="30000" dirty="0" smtClean="0"/>
              <a:t>2</a:t>
            </a:r>
            <a:r>
              <a:rPr lang="en-US" dirty="0" smtClean="0"/>
              <a:t> 5d</a:t>
            </a:r>
            <a:r>
              <a:rPr lang="en-US" baseline="30000" dirty="0" smtClean="0"/>
              <a:t>10</a:t>
            </a:r>
            <a:r>
              <a:rPr lang="en-US" dirty="0" smtClean="0"/>
              <a:t> 4f</a:t>
            </a:r>
            <a:r>
              <a:rPr lang="en-US" baseline="30000" dirty="0" smtClean="0"/>
              <a:t>14</a:t>
            </a:r>
            <a:r>
              <a:rPr lang="en-US" dirty="0" smtClean="0"/>
              <a:t> 6p</a:t>
            </a:r>
            <a:r>
              <a:rPr lang="en-US" baseline="30000" dirty="0" smtClean="0"/>
              <a:t>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200" dirty="0" smtClean="0"/>
              <a:t>Example – Electron Configuration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Write the core notation for the oxide ion.</a:t>
            </a:r>
            <a:endParaRPr lang="en-US" baseline="30000" dirty="0" smtClean="0"/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[Ne] </a:t>
            </a:r>
            <a:endParaRPr lang="en-US" baseline="30000" dirty="0" smtClean="0"/>
          </a:p>
          <a:p>
            <a:pPr marL="514350" indent="-514350">
              <a:buAutoNum type="alphaUcPeriod"/>
            </a:pPr>
            <a:r>
              <a:rPr lang="en-US" dirty="0" smtClean="0"/>
              <a:t>1s</a:t>
            </a:r>
            <a:r>
              <a:rPr lang="en-US" baseline="30000" dirty="0" smtClean="0"/>
              <a:t>2</a:t>
            </a:r>
            <a:r>
              <a:rPr lang="en-US" dirty="0" smtClean="0"/>
              <a:t> 2s</a:t>
            </a:r>
            <a:r>
              <a:rPr lang="en-US" baseline="30000" dirty="0" smtClean="0"/>
              <a:t>2</a:t>
            </a:r>
            <a:r>
              <a:rPr lang="en-US" dirty="0" smtClean="0"/>
              <a:t> 2p</a:t>
            </a:r>
            <a:r>
              <a:rPr lang="en-US" baseline="30000" dirty="0" smtClean="0"/>
              <a:t>6</a:t>
            </a:r>
            <a:r>
              <a:rPr lang="en-US" dirty="0" smtClean="0"/>
              <a:t> 3s</a:t>
            </a:r>
            <a:r>
              <a:rPr lang="en-US" baseline="30000" dirty="0" smtClean="0"/>
              <a:t>2</a:t>
            </a:r>
            <a:r>
              <a:rPr lang="en-US" dirty="0" smtClean="0"/>
              <a:t> 3p</a:t>
            </a:r>
            <a:r>
              <a:rPr lang="en-US" baseline="30000" dirty="0" smtClean="0"/>
              <a:t>6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[He] 3s</a:t>
            </a:r>
            <a:r>
              <a:rPr lang="en-US" baseline="30000" dirty="0" smtClean="0"/>
              <a:t>2</a:t>
            </a:r>
            <a:r>
              <a:rPr lang="en-US" dirty="0" smtClean="0"/>
              <a:t> 3p</a:t>
            </a:r>
            <a:r>
              <a:rPr lang="en-US" baseline="30000" dirty="0" smtClean="0"/>
              <a:t>6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[He] 3s</a:t>
            </a:r>
            <a:r>
              <a:rPr lang="en-US" baseline="30000" dirty="0" smtClean="0"/>
              <a:t>2</a:t>
            </a:r>
            <a:r>
              <a:rPr lang="en-US" dirty="0" smtClean="0"/>
              <a:t> 3p</a:t>
            </a:r>
            <a:r>
              <a:rPr lang="en-US" baseline="30000" dirty="0" smtClean="0"/>
              <a:t>4</a:t>
            </a:r>
          </a:p>
          <a:p>
            <a:pPr marL="514350" indent="-514350">
              <a:buFont typeface="Arial" pitchFamily="34" charset="0"/>
              <a:buAutoNum type="alphaUcPeriod"/>
            </a:pPr>
            <a:r>
              <a:rPr lang="en-US" dirty="0" smtClean="0"/>
              <a:t>A and C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93938"/>
            <a:ext cx="78486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5788"/>
            <a:ext cx="9144000" cy="568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Example – Electromagnetic Spectrum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violet, green, and orange, which one is the most energetic?</a:t>
            </a:r>
          </a:p>
          <a:p>
            <a:pPr marL="514350" indent="-514350">
              <a:buAutoNum type="alphaUcPeriod"/>
            </a:pPr>
            <a:r>
              <a:rPr lang="en-US" dirty="0" smtClean="0"/>
              <a:t>Violet</a:t>
            </a:r>
          </a:p>
          <a:p>
            <a:pPr marL="514350" indent="-514350">
              <a:buAutoNum type="alphaUcPeriod"/>
            </a:pPr>
            <a:r>
              <a:rPr lang="en-US" dirty="0" smtClean="0"/>
              <a:t>Green</a:t>
            </a:r>
          </a:p>
          <a:p>
            <a:pPr marL="514350" indent="-514350">
              <a:buAutoNum type="alphaUcPeriod"/>
            </a:pPr>
            <a:r>
              <a:rPr lang="en-US" dirty="0" smtClean="0"/>
              <a:t>Orange</a:t>
            </a:r>
          </a:p>
          <a:p>
            <a:pPr marL="514350" indent="-514350">
              <a:buAutoNum type="alphaUcPeriod"/>
            </a:pPr>
            <a:r>
              <a:rPr lang="en-US" dirty="0" smtClean="0"/>
              <a:t>All of the above 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 of the above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00" dirty="0" smtClean="0"/>
              <a:t>Example – Electromagnetic Spectrum</a:t>
            </a:r>
            <a:endParaRPr lang="en-US" sz="37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Order the following in increasing wavelength: x-rays, ultraviolet light, FM </a:t>
            </a:r>
            <a:r>
              <a:rPr lang="en-US" dirty="0" err="1" smtClean="0"/>
              <a:t>radiowaves</a:t>
            </a:r>
            <a:r>
              <a:rPr lang="en-US" dirty="0" smtClean="0"/>
              <a:t>, and microwaves </a:t>
            </a:r>
          </a:p>
          <a:p>
            <a:pPr marL="514350" indent="-514350">
              <a:buAutoNum type="alphaUcPeriod"/>
            </a:pPr>
            <a:r>
              <a:rPr lang="en-US" dirty="0" smtClean="0"/>
              <a:t>X-rays &lt; UV light &lt; FM </a:t>
            </a:r>
            <a:r>
              <a:rPr lang="en-US" dirty="0" err="1" smtClean="0"/>
              <a:t>radiowaves</a:t>
            </a:r>
            <a:r>
              <a:rPr lang="en-US" dirty="0" smtClean="0"/>
              <a:t> &lt; microwaves</a:t>
            </a:r>
          </a:p>
          <a:p>
            <a:pPr marL="514350" indent="-514350">
              <a:buAutoNum type="alphaUcPeriod"/>
            </a:pPr>
            <a:r>
              <a:rPr lang="en-US" dirty="0" smtClean="0"/>
              <a:t>X-rays &lt; UV light &lt; microwaves &lt; FM </a:t>
            </a:r>
            <a:r>
              <a:rPr lang="en-US" dirty="0" err="1" smtClean="0"/>
              <a:t>radiowaves</a:t>
            </a:r>
            <a:endParaRPr lang="en-US" dirty="0" smtClean="0"/>
          </a:p>
          <a:p>
            <a:pPr marL="514350" indent="-514350">
              <a:buAutoNum type="alphaUcPeriod"/>
            </a:pPr>
            <a:r>
              <a:rPr lang="en-US" dirty="0" smtClean="0"/>
              <a:t>FM </a:t>
            </a:r>
            <a:r>
              <a:rPr lang="en-US" dirty="0" err="1" smtClean="0"/>
              <a:t>radiowaves</a:t>
            </a:r>
            <a:r>
              <a:rPr lang="en-US" dirty="0" smtClean="0"/>
              <a:t> &lt; microwaves &lt; X-rays &lt; UV light </a:t>
            </a:r>
          </a:p>
          <a:p>
            <a:pPr marL="514350" indent="-514350">
              <a:buAutoNum type="alphaUcPeriod"/>
            </a:pPr>
            <a:r>
              <a:rPr lang="en-US" dirty="0" smtClean="0"/>
              <a:t>FM </a:t>
            </a:r>
            <a:r>
              <a:rPr lang="en-US" dirty="0" err="1" smtClean="0"/>
              <a:t>radiowaves</a:t>
            </a:r>
            <a:r>
              <a:rPr lang="en-US" dirty="0" smtClean="0"/>
              <a:t> &lt; microwaves &lt; UV light &lt; X-rays </a:t>
            </a:r>
          </a:p>
          <a:p>
            <a:pPr marL="514350" indent="-514350">
              <a:buAutoNum type="alphaUcPeriod"/>
            </a:pPr>
            <a:r>
              <a:rPr lang="en-US" dirty="0" smtClean="0"/>
              <a:t>None of the above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Experiment 1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229600" cy="3352800"/>
          </a:xfrm>
        </p:spPr>
        <p:txBody>
          <a:bodyPr/>
          <a:lstStyle/>
          <a:p>
            <a:pPr lvl="1" eaLnBrk="1" hangingPunct="1"/>
            <a:r>
              <a:rPr lang="en-US" dirty="0" smtClean="0">
                <a:cs typeface="Times New Roman" pitchFamily="18" charset="0"/>
              </a:rPr>
              <a:t>Hydrogen (H</a:t>
            </a:r>
            <a:r>
              <a:rPr lang="en-US" baseline="-30000" dirty="0" smtClean="0">
                <a:cs typeface="Times New Roman" pitchFamily="18" charset="0"/>
              </a:rPr>
              <a:t>2</a:t>
            </a:r>
            <a:r>
              <a:rPr lang="en-US" dirty="0" smtClean="0">
                <a:cs typeface="Times New Roman" pitchFamily="18" charset="0"/>
              </a:rPr>
              <a:t>)		</a:t>
            </a:r>
            <a:r>
              <a:rPr lang="en-US" dirty="0" smtClean="0">
                <a:solidFill>
                  <a:srgbClr val="3333CC"/>
                </a:solidFill>
                <a:cs typeface="Times New Roman" pitchFamily="18" charset="0"/>
              </a:rPr>
              <a:t>purple-blue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	Neon (Ne)			</a:t>
            </a:r>
            <a:r>
              <a:rPr lang="en-US" dirty="0" smtClean="0">
                <a:solidFill>
                  <a:srgbClr val="FF3300"/>
                </a:solidFill>
                <a:cs typeface="Times New Roman" pitchFamily="18" charset="0"/>
              </a:rPr>
              <a:t>red-orange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	Helium (He)		</a:t>
            </a:r>
            <a:r>
              <a:rPr lang="en-US" dirty="0" smtClean="0">
                <a:solidFill>
                  <a:srgbClr val="FFCC99"/>
                </a:solidFill>
                <a:cs typeface="Times New Roman" pitchFamily="18" charset="0"/>
              </a:rPr>
              <a:t>yellow-pink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	Argon (</a:t>
            </a:r>
            <a:r>
              <a:rPr lang="en-US" dirty="0" err="1" smtClean="0">
                <a:cs typeface="Times New Roman" pitchFamily="18" charset="0"/>
              </a:rPr>
              <a:t>Ar</a:t>
            </a:r>
            <a:r>
              <a:rPr lang="en-US" dirty="0" smtClean="0">
                <a:cs typeface="Times New Roman" pitchFamily="18" charset="0"/>
              </a:rPr>
              <a:t>)			</a:t>
            </a: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lavender</a:t>
            </a:r>
          </a:p>
          <a:p>
            <a:pPr lvl="1" eaLnBrk="1" hangingPunct="1"/>
            <a:r>
              <a:rPr lang="en-US" dirty="0" smtClean="0">
                <a:cs typeface="Times New Roman" pitchFamily="18" charset="0"/>
              </a:rPr>
              <a:t>	Xenon (</a:t>
            </a:r>
            <a:r>
              <a:rPr lang="en-US" dirty="0" err="1" smtClean="0">
                <a:cs typeface="Times New Roman" pitchFamily="18" charset="0"/>
              </a:rPr>
              <a:t>Xe</a:t>
            </a:r>
            <a:r>
              <a:rPr lang="en-US" dirty="0" smtClean="0">
                <a:cs typeface="Times New Roman" pitchFamily="18" charset="0"/>
              </a:rPr>
              <a:t>)			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cs typeface="Times New Roman" pitchFamily="18" charset="0"/>
              </a:rPr>
              <a:t>blue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609600" y="11430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What happens when an elemental gas in a cathode ray tube is exposed to electricity?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G05_11"/>
          <p:cNvPicPr>
            <a:picLocks noChangeAspect="1" noChangeArrowheads="1"/>
          </p:cNvPicPr>
          <p:nvPr/>
        </p:nvPicPr>
        <p:blipFill>
          <a:blip r:embed="rId2" cstate="print"/>
          <a:srcRect t="20667" b="20667"/>
          <a:stretch>
            <a:fillRect/>
          </a:stretch>
        </p:blipFill>
        <p:spPr bwMode="auto">
          <a:xfrm>
            <a:off x="838200" y="3486150"/>
            <a:ext cx="73152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2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2819400"/>
          </a:xfrm>
        </p:spPr>
        <p:txBody>
          <a:bodyPr/>
          <a:lstStyle/>
          <a:p>
            <a:pPr eaLnBrk="1" hangingPunct="1"/>
            <a:r>
              <a:rPr lang="en-US" dirty="0" smtClean="0"/>
              <a:t>What happens when a white light is shown through a prism? --  rainbow</a:t>
            </a:r>
          </a:p>
          <a:p>
            <a:pPr eaLnBrk="1" hangingPunct="1"/>
            <a:r>
              <a:rPr lang="en-US" dirty="0" smtClean="0"/>
              <a:t>A prism separates light of different wavelength, each  color represents a different wavelength.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G05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400300"/>
            <a:ext cx="56388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Experiment 3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229600" cy="17526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Times New Roman" pitchFamily="18" charset="0"/>
              </a:rPr>
              <a:t>What happens when colored light from a gas discharge tube is shown through a prism? -----distinct bands of color (light).</a:t>
            </a:r>
            <a:r>
              <a:rPr lang="en-US" dirty="0" smtClean="0"/>
              <a:t> </a:t>
            </a:r>
          </a:p>
          <a:p>
            <a:pPr eaLnBrk="1" hangingPunct="1"/>
            <a:r>
              <a:rPr lang="en-US" sz="1100" dirty="0" smtClean="0">
                <a:hlinkClick r:id="rId3"/>
              </a:rPr>
              <a:t>http://jersey.uoregon.edu/vlab/elements/Elements.html</a:t>
            </a:r>
            <a:r>
              <a:rPr lang="en-US" sz="1100" dirty="0" smtClean="0"/>
              <a:t>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</TotalTime>
  <Words>952</Words>
  <Application>Microsoft Office PowerPoint</Application>
  <PresentationFormat>On-screen Show (4:3)</PresentationFormat>
  <Paragraphs>197</Paragraphs>
  <Slides>46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Default Design</vt:lpstr>
      <vt:lpstr>Modern Atomic Theory and the Periodic Table </vt:lpstr>
      <vt:lpstr>What is the electromagnetic spectrum? </vt:lpstr>
      <vt:lpstr>How do waves travel? How are energy, frequency and wavelength related? </vt:lpstr>
      <vt:lpstr>What are the relative sizes of the waves in the electromagnetic spectrum? </vt:lpstr>
      <vt:lpstr>Example – Electromagnetic Spectrum</vt:lpstr>
      <vt:lpstr>Example – Electromagnetic Spectrum</vt:lpstr>
      <vt:lpstr>Experiment 1</vt:lpstr>
      <vt:lpstr>Experiment 2</vt:lpstr>
      <vt:lpstr>Experiment 3</vt:lpstr>
      <vt:lpstr>What is the atomic spectrum of Barium?</vt:lpstr>
      <vt:lpstr>How are the electrons distributed in the Bohr model of the atom?</vt:lpstr>
      <vt:lpstr>How are the spectra produced? </vt:lpstr>
      <vt:lpstr>Does the amount of energy absorbed matter? </vt:lpstr>
      <vt:lpstr>PowerPoint Presentation</vt:lpstr>
      <vt:lpstr>What happens in the hydrogen spectrum?</vt:lpstr>
      <vt:lpstr>What is does it mean to be quantized?</vt:lpstr>
      <vt:lpstr>How are the Bohr model and the Quantum model different?</vt:lpstr>
      <vt:lpstr>How do electrons go into orbitals?</vt:lpstr>
      <vt:lpstr>What is an s orbitals?</vt:lpstr>
      <vt:lpstr>How does the size of an s orbital change as the energy level increases?</vt:lpstr>
      <vt:lpstr>What is a p orbital?</vt:lpstr>
      <vt:lpstr>What is a d orbital?</vt:lpstr>
      <vt:lpstr>What is an f orbital?</vt:lpstr>
      <vt:lpstr>How has the model of the atom changed over time? </vt:lpstr>
      <vt:lpstr>PowerPoint Presentation</vt:lpstr>
      <vt:lpstr>PowerPoint Presentation</vt:lpstr>
      <vt:lpstr>PowerPoint Presentation</vt:lpstr>
      <vt:lpstr>PowerPoint Presentation</vt:lpstr>
      <vt:lpstr>Example – Electron Configuration</vt:lpstr>
      <vt:lpstr>PowerPoint Presentation</vt:lpstr>
      <vt:lpstr>Example – Electron Configuration</vt:lpstr>
      <vt:lpstr>PowerPoint Presentation</vt:lpstr>
      <vt:lpstr>PowerPoint Presentation</vt:lpstr>
      <vt:lpstr>Expanded Periodic Table</vt:lpstr>
      <vt:lpstr>PowerPoint Presentation</vt:lpstr>
      <vt:lpstr>PowerPoint Presentation</vt:lpstr>
      <vt:lpstr>PowerPoint Presentation</vt:lpstr>
      <vt:lpstr>Example – Electron Configuration</vt:lpstr>
      <vt:lpstr>PowerPoint Presentation</vt:lpstr>
      <vt:lpstr>Example – Electron Configuration</vt:lpstr>
      <vt:lpstr>Example – Electron Configuration</vt:lpstr>
      <vt:lpstr>Example – Electron Configuration</vt:lpstr>
      <vt:lpstr>Example – Electron Configuration</vt:lpstr>
      <vt:lpstr>Example – Electron Configuration</vt:lpstr>
      <vt:lpstr>PowerPoint Presentation</vt:lpstr>
      <vt:lpstr>PowerPoint Presentation</vt:lpstr>
    </vt:vector>
  </TitlesOfParts>
  <Company>GCCCD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Atomic Theory and the Periodic Table</dc:title>
  <dc:creator>Diana Vance</dc:creator>
  <cp:lastModifiedBy>diana.vance</cp:lastModifiedBy>
  <cp:revision>91</cp:revision>
  <dcterms:created xsi:type="dcterms:W3CDTF">2002-09-10T12:58:21Z</dcterms:created>
  <dcterms:modified xsi:type="dcterms:W3CDTF">2013-05-02T22:43:28Z</dcterms:modified>
</cp:coreProperties>
</file>